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AC07C8C-C8C8-4EA3-9205-0BC750B422BA}">
  <a:tblStyle styleId="{1AC07C8C-C8C8-4EA3-9205-0BC750B422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0fdfcf9f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0fdfcf9f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0fdfcf9f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0fdfcf9f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0fdfcf9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0fdfcf9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0fdfcf9f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0fdfcf9f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ddc2a05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ddc2a05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3ddc2a05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3ddc2a05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0fdfcf9f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0fdfcf9f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0fdfcf9f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0fdfcf9f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0fdfcf9f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0fdfcf9f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0fdfcf9f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0fdfcf9f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17014c6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17014c6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cc9e381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cc9e381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cc9e381e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cc9e381e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cc9e381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cc9e381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cc9e381e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cc9e381e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cc9e381e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cc9e381e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cc9e381e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cc9e381e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cc9e381e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cc9e381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cc9e381e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cc9e381e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cc9e381e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cc9e381e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cc9e381e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cc9e381e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5f7716fe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5f7716fe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cc9e381e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cc9e381e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d25c166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d25c166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d25c166c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d25c166c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cc9e381e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cc9e381e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5c21b10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5c21b10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5c21b10c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5c21b10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5c21b10c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5c21b10c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cc9e381e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cc9e381e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f3cfecdc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3f3cfecdc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cc9e381e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cc9e381e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52a3f74d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52a3f74d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2cc9e381e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2cc9e381e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cc9e381e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cc9e381e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b0ed6b9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b0ed6b9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b0ed6b9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b0ed6b9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b60e1b1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b60e1b1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cc9e381e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cc9e381e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1c0775d9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e1c0775d9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1c0775d9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e1c0775d9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cec2ba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3cec2ba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3cec2bad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3cec2bad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0fdfcf9f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e0fdfcf9f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de78a01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de78a01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0fdfcf9f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0fdfcf9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0fdfcf9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0fdfcf9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0fdfcf9f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0fdfcf9f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rofriehle.com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profriehle.com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1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s://youtu.be/r0op8e0LuoU" TargetMode="External"/><Relationship Id="rId5" Type="http://schemas.openxmlformats.org/officeDocument/2006/relationships/hyperlink" Target="http://www.youtube.com/watch?v=r0op8e0LuoU" TargetMode="External"/><Relationship Id="rId6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rofriehle.com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rofriehle.co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rofriehle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rofriehle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s://agilemanifesto.or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rofriehle.com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profriehle.com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profriehle.com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profriehle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rofriehle.com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profriehle.com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profriehle.com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profriehle.com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profriehle.com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profriehle.com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profriehle.com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profriehle.com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profriehle.com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1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profriehle.com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creativecommons.org/licenses/by/4.0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www.youtube.com/watch?v=D7rbiLNf-JI" TargetMode="External"/><Relationship Id="rId5" Type="http://schemas.openxmlformats.org/officeDocument/2006/relationships/image" Target="../media/image12.jpg"/><Relationship Id="rId6" Type="http://schemas.openxmlformats.org/officeDocument/2006/relationships/hyperlink" Target="https://www.youtube.com/watch?v=D7rbiLNf-JI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profriehle.com" TargetMode="External"/><Relationship Id="rId4" Type="http://schemas.openxmlformats.org/officeDocument/2006/relationships/hyperlink" Target="http://www.youtube.com/watch?v=_n065KE00J0" TargetMode="External"/><Relationship Id="rId5" Type="http://schemas.openxmlformats.org/officeDocument/2006/relationships/image" Target="../media/image15.jpg"/><Relationship Id="rId6" Type="http://schemas.openxmlformats.org/officeDocument/2006/relationships/hyperlink" Target="https://youtu.be/_n065KE00J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rofriehle.co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rofriehle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rofriehle.com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rofrieh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Processes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Univ.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B03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Software Product Life-Cycle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Magic Triangle (“Pick Two”)</a:t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Plan-Driven Development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Plan-Driven Development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From “The Pentagon Wars” [1]</a:t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https://youtu.be/r0op8e0LuoU</a:t>
            </a:r>
            <a:r>
              <a:rPr lang="en"/>
              <a:t> </a:t>
            </a:r>
            <a:endParaRPr/>
          </a:p>
        </p:txBody>
      </p:sp>
      <p:pic>
        <p:nvPicPr>
          <p:cNvPr descr="A (Hollywood) exercise in project management, mostly about feature creep, but also suitable for product management teaching." id="125" name="Google Shape;125;p21" title="The New Bradley Desig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2688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</a:t>
            </a:r>
            <a:endParaRPr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stakeholders with conflicting interests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Meddling stakeholders intervening into the process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Requirement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Inconsistent requirements (poor quality assurance)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Changing requirements (wandering focus, long project)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creep (from troop carrier to tank)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Product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explosion due to lack of focus, rework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Unclear market and wandering purpose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Waterfall Model [1]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725" y="914400"/>
            <a:ext cx="5792542" cy="36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Royce, W. W. (1970). Managing the development of large software systems. Proceedings of IEEE WESCON. Los Angeles, 328-388.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Lesson From Plan-Driven Development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Phases ≠ Activities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Agile Methods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Methods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</a:t>
            </a:r>
            <a:r>
              <a:rPr lang="en"/>
              <a:t> methods are a category of software development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in opposition to 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Driven by consultants as a significant business opportunity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key idea of agile methods is to have a fast feedback loop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Steer, don’t plan and blindly execute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Codified as the agile manifesto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Examples agile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Scrum, XP, the Crystal Methods, Feature Driven Development</a:t>
            </a:r>
            <a:endParaRPr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 About Common Mistakes</a:t>
            </a:r>
            <a:endParaRPr/>
          </a:p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Please sign-off your commits and declare your co-authors, if 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During sprint review, please show and tell, not just tell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Don’t forget your sprint preparation meeting</a:t>
            </a:r>
            <a:endParaRPr/>
          </a:p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Principles of the Agile Manifesto [1]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Individuals and interactions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processes and tools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Working software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comprehensive documentation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Customer collaboration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contract negotiation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Responding to change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following a plan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https://agilemanifesto.org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Development Process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274325" y="914400"/>
            <a:ext cx="8595300" cy="13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Succession of equal-length iterations (“time-boxes”, “sprints”)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Intervention points are during planning and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only available during review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0" y="424281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= Planning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= E</a:t>
            </a:r>
            <a:r>
              <a:rPr lang="en"/>
              <a:t>xecution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 = Review, release, and retrospective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10312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Fast Feedback Loops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Short iterations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 iterations lead to focus on high-value features first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Established well-worn rhythm is sustainable, avoids burnout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Partial functionality is better than none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feedback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helps steer project or product to meet user needs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loop ensures that problems surface early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helps recognize and realize new innovative features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Processes </a:t>
            </a:r>
            <a:endParaRPr/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Work Rhythms</a:t>
            </a:r>
            <a:endParaRPr/>
          </a:p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Agile Methods Lead to Cowboy Coding?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Agile methods are high discipline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Scrum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[1]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is an agile method (framework) invented around 1993, 1995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a </a:t>
            </a:r>
            <a:r>
              <a:rPr lang="en"/>
              <a:t>minimal</a:t>
            </a:r>
            <a:r>
              <a:rPr lang="en"/>
              <a:t> (agile) process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applicable to any domain, not just software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217" name="Google Shape;217;p34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Schwaber, K., &amp; Sutherland, J. (2020). The scrum guide. Web-published.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Roles / Scrum Team [1]</a:t>
            </a:r>
            <a:endParaRPr/>
          </a:p>
        </p:txBody>
      </p:sp>
      <p:sp>
        <p:nvSpPr>
          <p:cNvPr id="223" name="Google Shape;223;p3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The Scrum team is one Scrum Master, one product owner, software developers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owner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developer(s)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Involved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Sponsor / funder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vs. Involved Roles</a:t>
            </a:r>
            <a:endParaRPr/>
          </a:p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Roles to Posts</a:t>
            </a:r>
            <a:endParaRPr/>
          </a:p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/ Posts Correspondence</a:t>
            </a:r>
            <a:endParaRPr/>
          </a:p>
        </p:txBody>
      </p:sp>
      <p:sp>
        <p:nvSpPr>
          <p:cNvPr id="245" name="Google Shape;245;p3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246" name="Google Shape;246;p38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{1AC07C8C-C8C8-4EA3-9205-0BC750B422BA}</a:tableStyleId>
              </a:tblPr>
              <a:tblGrid>
                <a:gridCol w="2865125"/>
                <a:gridCol w="2865125"/>
                <a:gridCol w="2865125"/>
              </a:tblGrid>
              <a:tr h="8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(consulting firms)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(vendors)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Product manager</a:t>
                      </a:r>
                      <a:br>
                        <a:rPr lang="en">
                          <a:solidFill>
                            <a:schemeClr val="dk1"/>
                          </a:solidFill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Quality assurer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Scrum Master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(The Scrum Terminology Mess)</a:t>
            </a:r>
            <a:endParaRPr/>
          </a:p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graphicFrame>
        <p:nvGraphicFramePr>
          <p:cNvPr id="253" name="Google Shape;253;p39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{1AC07C8C-C8C8-4EA3-9205-0BC750B422BA}</a:tableStyleId>
              </a:tblPr>
              <a:tblGrid>
                <a:gridCol w="2865125"/>
                <a:gridCol w="2865125"/>
                <a:gridCol w="2865125"/>
              </a:tblGrid>
              <a:tr h="8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Business analyst,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Requirements engineer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manager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goal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mission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vision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2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backlog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Requirements specification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requirements document (PRD)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" name="Google Shape;254;p39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This resolution is specific to AMOS, though the terms are generally known and used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Scope / Time Horizons</a:t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proper covers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Sprint (weeks)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Arguably implied by Scrum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Releases (months)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Project/product (years)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Further evolutions e.g. SAFe cover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Product life-cycle (years)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Portfolio</a:t>
            </a:r>
            <a:endParaRPr/>
          </a:p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daily scrum</a:t>
            </a:r>
            <a:r>
              <a:rPr lang="en"/>
              <a:t>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daily status meeting to sync on problems and upcoming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be kept as short as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Committed parties are mandatory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committed parties may speak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else is optional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Discussions are not allowed, but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had one-on-one after the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 will follow-up on problems</a:t>
            </a:r>
            <a:endParaRPr/>
          </a:p>
        </p:txBody>
      </p:sp>
      <p:sp>
        <p:nvSpPr>
          <p:cNvPr id="267" name="Google Shape;267;p4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 (a.k.a. Daily Standup)</a:t>
            </a:r>
            <a:endParaRPr/>
          </a:p>
        </p:txBody>
      </p:sp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</a:t>
            </a:r>
            <a:endParaRPr/>
          </a:p>
        </p:txBody>
      </p:sp>
      <p:sp>
        <p:nvSpPr>
          <p:cNvPr id="274" name="Google Shape;274;p4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95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Plank</a:t>
            </a:r>
            <a:endParaRPr/>
          </a:p>
        </p:txBody>
      </p:sp>
      <p:sp>
        <p:nvSpPr>
          <p:cNvPr id="281" name="Google Shape;281;p4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500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Sprint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sprint is Scrum’s iteration; it is an equal-length time-box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is a highly structured process with defined feedback points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10312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 of Value</a:t>
            </a:r>
            <a:endParaRPr/>
          </a:p>
        </p:txBody>
      </p:sp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increment of value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added value to current or new artifacts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Increments of value are mainly provided by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Sprints (via sprint release)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Basically, anything that has a definition of done</a:t>
            </a:r>
            <a:endParaRPr/>
          </a:p>
        </p:txBody>
      </p:sp>
      <p:sp>
        <p:nvSpPr>
          <p:cNvPr id="297" name="Google Shape;297;p4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Structure</a:t>
            </a:r>
            <a:endParaRPr/>
          </a:p>
        </p:txBody>
      </p:sp>
      <p:sp>
        <p:nvSpPr>
          <p:cNvPr id="303" name="Google Shape;303;p4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Software Development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/>
        </p:nvSpPr>
        <p:spPr>
          <a:xfrm rot="5400000">
            <a:off x="3383220" y="-1571875"/>
            <a:ext cx="2377500" cy="859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The AMOS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team meeting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10" name="Google Shape;310;p47"/>
          <p:cNvSpPr txBox="1"/>
          <p:nvPr>
            <p:ph idx="1" type="body"/>
          </p:nvPr>
        </p:nvSpPr>
        <p:spPr>
          <a:xfrm>
            <a:off x="457200" y="914400"/>
            <a:ext cx="84126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Next sprint preparation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Product owner and senior developer groom the product backlog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review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this sprint’s results, signs off on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release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decides on sprint release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retrospective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process, commits to improvements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planning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discusses upcoming work, </a:t>
            </a:r>
            <a:r>
              <a:rPr lang="en"/>
              <a:t>commits to it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Daily Scrum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members update each other on work progress</a:t>
            </a:r>
            <a:endParaRPr/>
          </a:p>
        </p:txBody>
      </p:sp>
      <p:sp>
        <p:nvSpPr>
          <p:cNvPr id="311" name="Google Shape;311;p4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Meetings</a:t>
            </a:r>
            <a:endParaRPr/>
          </a:p>
        </p:txBody>
      </p:sp>
      <p:sp>
        <p:nvSpPr>
          <p:cNvPr id="312" name="Google Shape;312;p47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Workstreams</a:t>
            </a:r>
            <a:endParaRPr/>
          </a:p>
        </p:txBody>
      </p:sp>
      <p:sp>
        <p:nvSpPr>
          <p:cNvPr id="318" name="Google Shape;318;p48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19" name="Google Shape;319;p4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roduct management; the product owner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Builds and grooms the product backlog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Answers questions to developers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Software development; software developers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 down backlog items into tasks, self-organize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and implement sprint backlog items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Process improvement; the Scrum Master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Observes problems and opportunities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Facilitates impediments resolution and improvements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Build Process Review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Milestone: Build Process Review</a:t>
            </a:r>
            <a:endParaRPr/>
          </a:p>
        </p:txBody>
      </p:sp>
      <p:sp>
        <p:nvSpPr>
          <p:cNvPr id="330" name="Google Shape;330;p5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expect you to demo a working build and run process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trigger and perform a full build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start the software for demoing purposes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of this independently of a particular person’s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call arbitrarily on people to show this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Feel free to coordinate with and learn from other teams</a:t>
            </a:r>
            <a:endParaRPr/>
          </a:p>
        </p:txBody>
      </p:sp>
      <p:sp>
        <p:nvSpPr>
          <p:cNvPr id="331" name="Google Shape;331;p50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Discuss Build Input, Pipeline, and Artifacts</a:t>
            </a:r>
            <a:endParaRPr/>
          </a:p>
        </p:txBody>
      </p:sp>
      <p:sp>
        <p:nvSpPr>
          <p:cNvPr id="337" name="Google Shape;337;p5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44" name="Google Shape;344;p5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345" name="Google Shape;345;p5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351" name="Google Shape;351;p53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357" name="Google Shape;357;p5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358" name="Google Shape;358;p5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2024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Megawoosh! [1]</a:t>
            </a:r>
            <a:endParaRPr/>
          </a:p>
        </p:txBody>
      </p:sp>
      <p:sp>
        <p:nvSpPr>
          <p:cNvPr id="364" name="Google Shape;364;p5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365" name="Google Shape;365;p55" title="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689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https://www.youtube.com/watch?v=D7rbiLNf-JI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 [1]</a:t>
            </a:r>
            <a:endParaRPr/>
          </a:p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373" name="Google Shape;373;p56" title="The making of 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024" y="914400"/>
            <a:ext cx="647395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6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https://youtu.be/_n065KE00J0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vs. Projects</a:t>
            </a:r>
            <a:endParaRPr/>
          </a:p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have a life-cycle; may live forever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Products are developed for a market (many customers)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Projects have a defined start and end date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Projects are developed for one client (one customer)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Project Organization (Consulting Firm)</a:t>
            </a:r>
            <a:endParaRPr/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38200"/>
            <a:ext cx="8416747" cy="34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Consulting Projects</a:t>
            </a:r>
            <a:endParaRPr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project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Planning, managing, and delivering the project results to clients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</a:t>
            </a:r>
            <a:r>
              <a:rPr lang="en"/>
              <a:t>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the functionality as requested by the project manager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Product Organization (Vendor)</a:t>
            </a:r>
            <a:endParaRPr/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5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Product Development</a:t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https://profriehle.com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product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needs doing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 engineering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gets to do it and when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it gets done and how long it will take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Quality assurance is responsible for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Ensuring that the product meets the expectations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